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3"/>
  </p:notesMasterIdLst>
  <p:sldIdLst>
    <p:sldId id="256" r:id="rId2"/>
    <p:sldId id="310" r:id="rId3"/>
    <p:sldId id="308" r:id="rId4"/>
    <p:sldId id="309" r:id="rId5"/>
    <p:sldId id="307" r:id="rId6"/>
    <p:sldId id="312" r:id="rId7"/>
    <p:sldId id="314" r:id="rId8"/>
    <p:sldId id="311" r:id="rId9"/>
    <p:sldId id="315" r:id="rId10"/>
    <p:sldId id="285" r:id="rId11"/>
    <p:sldId id="316" r:id="rId12"/>
    <p:sldId id="297" r:id="rId13"/>
    <p:sldId id="302" r:id="rId14"/>
    <p:sldId id="317" r:id="rId15"/>
    <p:sldId id="300" r:id="rId16"/>
    <p:sldId id="305" r:id="rId17"/>
    <p:sldId id="304" r:id="rId18"/>
    <p:sldId id="301" r:id="rId19"/>
    <p:sldId id="303" r:id="rId20"/>
    <p:sldId id="293" r:id="rId21"/>
    <p:sldId id="260" r:id="rId2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A402"/>
    <a:srgbClr val="FF0000"/>
    <a:srgbClr val="D68B1C"/>
    <a:srgbClr val="FE9202"/>
    <a:srgbClr val="5EEC3C"/>
    <a:srgbClr val="1D3A00"/>
    <a:srgbClr val="6C1A00"/>
    <a:srgbClr val="003296"/>
    <a:srgbClr val="E39A39"/>
    <a:srgbClr val="FFC9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42" autoAdjust="0"/>
    <p:restoredTop sz="94660"/>
  </p:normalViewPr>
  <p:slideViewPr>
    <p:cSldViewPr>
      <p:cViewPr varScale="1">
        <p:scale>
          <a:sx n="72" d="100"/>
          <a:sy n="72" d="100"/>
        </p:scale>
        <p:origin x="782" y="3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9D43B-8233-4A8B-88C6-39F2057FB943}" type="datetimeFigureOut">
              <a:rPr lang="en-US" smtClean="0"/>
              <a:t>3/21/2021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7C148-2FAF-47FB-8A55-4D6A85248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684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-point-templates.com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template is provided by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http://www.free-power-point-templates.com/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7C148-2FAF-47FB-8A55-4D6A85248E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185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7C148-2FAF-47FB-8A55-4D6A85248E4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182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295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433880"/>
            <a:ext cx="8246070" cy="1374346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1808225"/>
            <a:ext cx="8093366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rgbClr val="5EEC3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="" xmlns:a16="http://schemas.microsoft.com/office/drawing/2014/main" id="{48A1A1F5-1340-4A82-9CAA-6351592075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8306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433881"/>
            <a:ext cx="8246070" cy="610820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rgbClr val="5EEC3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044700"/>
            <a:ext cx="8246070" cy="3664921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20" y="281175"/>
            <a:ext cx="6108200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E920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082877"/>
            <a:ext cx="6108200" cy="3625589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433880"/>
            <a:ext cx="8093365" cy="610820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rgbClr val="5EEC3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80" y="133582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80" y="180822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33582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1" y="180822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0A55BB3-5EFA-4194-B1AD-F5F1D57EAAC4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32.jpg"/><Relationship Id="rId7" Type="http://schemas.openxmlformats.org/officeDocument/2006/relationships/image" Target="../media/image35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openxmlformats.org/officeDocument/2006/relationships/image" Target="../media/image33.jpg"/><Relationship Id="rId4" Type="http://schemas.openxmlformats.org/officeDocument/2006/relationships/hyperlink" Target="http://doh.hpc.go.th/bse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4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555" y="563265"/>
            <a:ext cx="4682226" cy="1527050"/>
          </a:xfrm>
        </p:spPr>
        <p:txBody>
          <a:bodyPr>
            <a:normAutofit fontScale="90000"/>
          </a:bodyPr>
          <a:lstStyle/>
          <a:p>
            <a:pPr algn="ctr"/>
            <a:r>
              <a:rPr lang="th-TH" dirty="0" smtClean="0"/>
              <a:t>การกำกับติดตามและการพัฒนาผลการดำเนินงานโครงการสืบสานพระราชปณิธานสมเด็จย่าต้านภัยมะเร็งเต้านม</a:t>
            </a:r>
            <a:br>
              <a:rPr lang="th-TH" dirty="0" smtClean="0"/>
            </a:br>
            <a:r>
              <a:rPr lang="th-TH" dirty="0" smtClean="0"/>
              <a:t>(19 มีค.2564)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2419045"/>
            <a:ext cx="3817625" cy="763525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th-TH" sz="3600" dirty="0" smtClean="0"/>
              <a:t>น.พ.ชลทิศ อุไรฤกษ์กุล</a:t>
            </a:r>
          </a:p>
          <a:p>
            <a:pPr algn="ctr"/>
            <a:r>
              <a:rPr lang="en-US" sz="2300" dirty="0" smtClean="0"/>
              <a:t>MD.,MPH.,MBA.</a:t>
            </a:r>
            <a:endParaRPr lang="en-US" sz="23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115" y="128470"/>
            <a:ext cx="3929290" cy="48865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605" y="3182570"/>
            <a:ext cx="1790507" cy="179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BSE App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044701"/>
            <a:ext cx="5191969" cy="366492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เก็บข้อมูล </a:t>
            </a:r>
            <a:r>
              <a:rPr lang="en-US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register </a:t>
            </a: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เดิมและ </a:t>
            </a:r>
            <a:r>
              <a:rPr lang="en-US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register </a:t>
            </a: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ใหม่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Key </a:t>
            </a: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เพิ่มข้อมูลส่วนตัวและความเสี่ยง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Key </a:t>
            </a: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ข้อมูลการตรวจเต้านมด้วยตนเอง</a:t>
            </a:r>
          </a:p>
          <a:p>
            <a:pPr marL="514350" indent="-514350">
              <a:buFont typeface="+mj-lt"/>
              <a:buAutoNum type="arabicPeriod"/>
            </a:pP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สามารถบันทึกการคัดกรองมะเร็งปากมดลูก</a:t>
            </a:r>
          </a:p>
          <a:p>
            <a:pPr marL="514350" indent="-514350">
              <a:buFont typeface="+mj-lt"/>
              <a:buAutoNum type="arabicPeriod"/>
            </a:pP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คนที่ </a:t>
            </a:r>
            <a:r>
              <a:rPr lang="en-US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register BSE App </a:t>
            </a: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จะขึ้นทะเบียน </a:t>
            </a:r>
            <a:r>
              <a:rPr lang="en-US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e Screening </a:t>
            </a: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โดยอัตโนมัติ</a:t>
            </a:r>
            <a:endParaRPr lang="en-US" dirty="0" smtClean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514350" indent="-514350">
              <a:buFont typeface="+mj-lt"/>
              <a:buAutoNum type="arabicPeriod"/>
            </a:pP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ข้อมูลที่บันทึกถ้าเจ้าตัวยินยอมจะเชื่อมโยงไปยัง </a:t>
            </a:r>
            <a:r>
              <a:rPr lang="en-US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e Monitor </a:t>
            </a:r>
            <a:endParaRPr lang="th-TH" dirty="0" smtClean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429" y="350689"/>
            <a:ext cx="2901395" cy="479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53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6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5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155" y="301468"/>
            <a:ext cx="2722282" cy="48420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770" y="301468"/>
            <a:ext cx="2762991" cy="4914440"/>
          </a:xfrm>
          <a:prstGeom prst="rect">
            <a:avLst/>
          </a:prstGeom>
        </p:spPr>
      </p:pic>
      <p:pic>
        <p:nvPicPr>
          <p:cNvPr id="2" name="Picture 1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99" y="93017"/>
            <a:ext cx="676667" cy="6766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90" y="3029865"/>
            <a:ext cx="337683" cy="348379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2738849" y="301468"/>
            <a:ext cx="2722282" cy="4842032"/>
            <a:chOff x="2738849" y="301468"/>
            <a:chExt cx="2722282" cy="4842032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8849" y="301468"/>
              <a:ext cx="2722282" cy="484203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8063" y="2584498"/>
              <a:ext cx="337683" cy="348379"/>
            </a:xfrm>
            <a:prstGeom prst="rect">
              <a:avLst/>
            </a:prstGeom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204" y="276465"/>
            <a:ext cx="2891773" cy="51435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088246" y="3793390"/>
            <a:ext cx="2030884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จำนวนรายที่ </a:t>
            </a:r>
            <a:r>
              <a:rPr lang="en-US" sz="2400" b="1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BSE </a:t>
            </a:r>
            <a:r>
              <a:rPr lang="th-TH" sz="2400" b="1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และ </a:t>
            </a:r>
            <a:r>
              <a:rPr lang="en-US" sz="2400" b="1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BSE </a:t>
            </a:r>
            <a:r>
              <a:rPr lang="th-TH" sz="2400" b="1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ผิดปกติ</a:t>
            </a:r>
            <a:endParaRPr lang="th-TH" sz="24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91413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55" y="433881"/>
            <a:ext cx="8246070" cy="610820"/>
          </a:xfrm>
        </p:spPr>
        <p:txBody>
          <a:bodyPr>
            <a:normAutofit/>
          </a:bodyPr>
          <a:lstStyle/>
          <a:p>
            <a:r>
              <a:rPr lang="th-TH" sz="2700" dirty="0" smtClean="0"/>
              <a:t>โปรแกรม </a:t>
            </a:r>
            <a:r>
              <a:rPr lang="en-US" sz="2700" dirty="0" smtClean="0"/>
              <a:t>Breast Cancer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260" y="1197405"/>
            <a:ext cx="5039265" cy="3512216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Login </a:t>
            </a: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เข้าระบบ</a:t>
            </a:r>
          </a:p>
          <a:p>
            <a:pPr marL="514350" indent="-514350">
              <a:buFont typeface="+mj-lt"/>
              <a:buAutoNum type="arabicPeriod"/>
            </a:pP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ตรวจสอบเลข 13 หลักว่าอยู่ใน </a:t>
            </a:r>
            <a:r>
              <a:rPr lang="en-US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Cohort (Register) </a:t>
            </a: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หรือไม่ ถ้าอยู่ใน </a:t>
            </a:r>
            <a:r>
              <a:rPr lang="en-US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Cohort </a:t>
            </a: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ให้ดำเนินการต่อไป</a:t>
            </a:r>
          </a:p>
          <a:p>
            <a:pPr marL="514350" indent="-514350">
              <a:buFont typeface="+mj-lt"/>
              <a:buAutoNum type="arabicPeriod"/>
            </a:pP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บันทึกข้อมูลตามที่ โปรแกรมกำหนด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The must </a:t>
            </a: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ได้แก่ เลข 13 หลัก วันที่วินิจฉัย ขนาดก้อน ระยะของมะเร็งเต้านม สถานการณ์มีชีวิต วันที่เสียชีวิต (ถ้าเสียชีวิต)</a:t>
            </a:r>
            <a:r>
              <a:rPr lang="en-US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Option  </a:t>
            </a:r>
            <a:endParaRPr lang="th-TH" dirty="0" smtClean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230" y="891995"/>
            <a:ext cx="3517988" cy="22556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181" y="3335274"/>
            <a:ext cx="1742573" cy="174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9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126113" y="0"/>
            <a:ext cx="2891773" cy="5143500"/>
            <a:chOff x="3126113" y="0"/>
            <a:chExt cx="2891773" cy="51435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6113" y="0"/>
              <a:ext cx="2891773" cy="51435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8475" y="3182570"/>
              <a:ext cx="337683" cy="348379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59" y="128470"/>
            <a:ext cx="2770493" cy="49277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788" y="95588"/>
            <a:ext cx="2851657" cy="50721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04451" y="4251505"/>
            <a:ext cx="4626869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000" b="1" dirty="0" smtClean="0"/>
              <a:t>ผู้ป่วยมะเร็งเต้านมระยะแรก</a:t>
            </a:r>
            <a:endParaRPr lang="th-TH" sz="40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75" y="1502815"/>
            <a:ext cx="337683" cy="34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56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60" y="281175"/>
            <a:ext cx="4886560" cy="46290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230" y="891995"/>
            <a:ext cx="3517988" cy="22556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460" y="3310610"/>
            <a:ext cx="1599590" cy="159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57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705" y="1328624"/>
            <a:ext cx="3823061" cy="35337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60" y="1297062"/>
            <a:ext cx="3954845" cy="356526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0279" y="758676"/>
            <a:ext cx="3206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Survival Analysis (Kaplan Meier)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6480" y="798870"/>
            <a:ext cx="3359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Survival Analysis (Cox Regression)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6260" y="238339"/>
            <a:ext cx="824607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chemeClr val="bg1"/>
                </a:solidFill>
              </a:rPr>
              <a:t>สรุป กลุ่มที่ตรวจเต้านมไม่สม่ำเสมอเสี่ยงต่อการเสียชีวิต เป็น </a:t>
            </a:r>
            <a:r>
              <a:rPr lang="en-US" sz="2000" b="1" dirty="0" smtClean="0">
                <a:solidFill>
                  <a:schemeClr val="bg1"/>
                </a:solidFill>
              </a:rPr>
              <a:t>1.5 </a:t>
            </a:r>
            <a:r>
              <a:rPr lang="th-TH" sz="2000" b="1" dirty="0" smtClean="0">
                <a:solidFill>
                  <a:schemeClr val="bg1"/>
                </a:solidFill>
              </a:rPr>
              <a:t>เท่า เมื่อเทียบกับกลุ่มที่ตรวจสม่ำเสมอ</a:t>
            </a:r>
            <a:endParaRPr lang="th-TH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26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80" y="1197405"/>
            <a:ext cx="6953260" cy="37933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ช่วยกันลด </a:t>
            </a:r>
            <a:r>
              <a:rPr lang="en-US" dirty="0" smtClean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Missing Value</a:t>
            </a:r>
            <a:endParaRPr lang="th-TH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val 3"/>
          <p:cNvSpPr/>
          <p:nvPr/>
        </p:nvSpPr>
        <p:spPr>
          <a:xfrm>
            <a:off x="3808475" y="4098800"/>
            <a:ext cx="1985165" cy="4581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7267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ช่วยกันลด </a:t>
            </a:r>
            <a:r>
              <a:rPr lang="en-US" dirty="0" smtClean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Missing Value</a:t>
            </a:r>
            <a:endParaRPr lang="th-TH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490" y="891995"/>
            <a:ext cx="6775213" cy="407608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961180" y="4098800"/>
            <a:ext cx="1679755" cy="4581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2205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ช่วยกันลด </a:t>
            </a:r>
            <a:r>
              <a:rPr lang="en-US" dirty="0" smtClean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Missing Value</a:t>
            </a:r>
            <a:endParaRPr lang="th-TH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785" y="1044700"/>
            <a:ext cx="7183480" cy="384344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113885" y="3793390"/>
            <a:ext cx="2290575" cy="4581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7805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5" y="-47934"/>
            <a:ext cx="8229600" cy="857250"/>
          </a:xfrm>
        </p:spPr>
        <p:txBody>
          <a:bodyPr/>
          <a:lstStyle/>
          <a:p>
            <a:r>
              <a:rPr lang="th-TH" dirty="0" smtClean="0">
                <a:solidFill>
                  <a:schemeClr val="bg1"/>
                </a:solidFill>
              </a:rPr>
              <a:t>ปัจจัยเสี่ยงที่สำคัญของมะเร็งเต้านมควบคุมได้ยาก</a:t>
            </a:r>
            <a:endParaRPr lang="th-TH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318" y="586585"/>
            <a:ext cx="7007962" cy="1900825"/>
            <a:chOff x="7318" y="586585"/>
            <a:chExt cx="7007962" cy="190082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3310" y="586585"/>
              <a:ext cx="5191970" cy="190082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7318" y="1208771"/>
              <a:ext cx="181599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800" b="1" dirty="0" smtClean="0">
                  <a:solidFill>
                    <a:schemeClr val="bg1"/>
                  </a:solidFill>
                </a:rPr>
                <a:t>1.เพศหญิง </a:t>
              </a:r>
            </a:p>
            <a:p>
              <a:pPr algn="ctr"/>
              <a:r>
                <a:rPr lang="th-TH" sz="2800" b="1" dirty="0" smtClean="0">
                  <a:solidFill>
                    <a:schemeClr val="bg1"/>
                  </a:solidFill>
                </a:rPr>
                <a:t>2.อายุที่เพิ่มขึ้น</a:t>
              </a:r>
              <a:endParaRPr lang="th-TH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0" y="2562333"/>
            <a:ext cx="7167984" cy="2482499"/>
            <a:chOff x="0" y="2562333"/>
            <a:chExt cx="7167984" cy="248249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3309" y="2562333"/>
              <a:ext cx="5344675" cy="2482499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0" y="3326528"/>
              <a:ext cx="182330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2800" b="1" dirty="0" smtClean="0">
                  <a:solidFill>
                    <a:schemeClr val="bg1"/>
                  </a:solidFill>
                </a:rPr>
                <a:t>3.รายได้ต่อหัว</a:t>
              </a:r>
            </a:p>
            <a:p>
              <a:pPr algn="ctr"/>
              <a:r>
                <a:rPr lang="th-TH" sz="2800" b="1" dirty="0" smtClean="0">
                  <a:solidFill>
                    <a:schemeClr val="bg1"/>
                  </a:solidFill>
                </a:rPr>
                <a:t>ที่เพิ่มขึ้น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473395" y="1197405"/>
            <a:ext cx="1517900" cy="267765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h-TH" sz="2400" b="1" dirty="0" smtClean="0">
                <a:solidFill>
                  <a:schemeClr val="bg1"/>
                </a:solidFill>
              </a:rPr>
              <a:t>1.เมื่อลดอัตราการป่วย ไม่ได้ </a:t>
            </a:r>
          </a:p>
          <a:p>
            <a:r>
              <a:rPr lang="th-TH" sz="2400" b="1" dirty="0" smtClean="0">
                <a:solidFill>
                  <a:schemeClr val="bg1"/>
                </a:solidFill>
              </a:rPr>
              <a:t>2.จึงต้องใช้ยุทธศาสตร์ เพิ่มอัตราการรอดชีวิตและคุณภาพชีวิต</a:t>
            </a:r>
            <a:endParaRPr lang="th-TH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86834" y="2300724"/>
            <a:ext cx="35122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Credit  :  https://www.club-cleo.com/facial-ageing/</a:t>
            </a:r>
            <a:endParaRPr lang="th-TH" sz="1200" dirty="0"/>
          </a:p>
        </p:txBody>
      </p:sp>
    </p:spTree>
    <p:extLst>
      <p:ext uri="{BB962C8B-B14F-4D97-AF65-F5344CB8AC3E}">
        <p14:creationId xmlns:p14="http://schemas.microsoft.com/office/powerpoint/2010/main" val="5306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Monitor BSE</a:t>
            </a:r>
            <a:r>
              <a:rPr lang="th-TH" dirty="0" smtClean="0"/>
              <a:t> ราย</a:t>
            </a:r>
            <a:r>
              <a:rPr lang="th-TH" dirty="0"/>
              <a:t>เขต/จังหวัด/อำเภอ/ตำบล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260" y="1044701"/>
            <a:ext cx="5497380" cy="366492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จำนวนการลงทะเบียน ราย เขต/จังหวัด/อำเภอ/ตำบล</a:t>
            </a:r>
          </a:p>
          <a:p>
            <a:pPr marL="514350" indent="-514350">
              <a:buFont typeface="+mj-lt"/>
              <a:buAutoNum type="arabicPeriod"/>
            </a:pP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จำนวนการตรวจเต้านมด้วยตนเอง</a:t>
            </a:r>
          </a:p>
          <a:p>
            <a:pPr marL="514350" indent="-514350">
              <a:buFont typeface="+mj-lt"/>
              <a:buAutoNum type="arabicPeriod"/>
            </a:pP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จำนวนการตรวจเต้านมแล้วผิดปกติ</a:t>
            </a:r>
          </a:p>
          <a:p>
            <a:pPr marL="514350" indent="-514350">
              <a:buFont typeface="+mj-lt"/>
              <a:buAutoNum type="arabicPeriod"/>
            </a:pP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ติดตามในรายที่ที่ตรวจเต้านมผิดปกติ </a:t>
            </a:r>
            <a:r>
              <a:rPr lang="en-US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(</a:t>
            </a: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ในรายที่เจ้าตัวยินยอมให้เชื่อมข้อมูล ไปสู่สถานบริการระดับตำบล)</a:t>
            </a:r>
          </a:p>
          <a:p>
            <a:pPr marL="514350" indent="-514350">
              <a:buFont typeface="+mj-lt"/>
              <a:buAutoNum type="arabicPeriod"/>
            </a:pP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ติดตามจำนวนการ </a:t>
            </a:r>
            <a:r>
              <a:rPr lang="en-US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refer </a:t>
            </a: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ผู้ตรวจเต้านมพบผิดปกติ</a:t>
            </a:r>
          </a:p>
          <a:p>
            <a:pPr marL="514350" indent="-514350">
              <a:buFont typeface="+mj-lt"/>
              <a:buAutoNum type="arabicPeriod"/>
            </a:pP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ติดตามว่า </a:t>
            </a:r>
            <a:r>
              <a:rPr lang="en-US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CBE confirm </a:t>
            </a: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แล้วผิดปกติแล้วเป็นมะเร็ง</a:t>
            </a:r>
          </a:p>
          <a:p>
            <a:pPr marL="514350" indent="-514350">
              <a:buFont typeface="+mj-lt"/>
              <a:buAutoNum type="arabicPeriod"/>
            </a:pPr>
            <a:r>
              <a:rPr lang="th-TH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ข้อมูลผู้ที่เป็นมะเร็งเต้านม จำแนกราย ปีที่วินิจฉัย อายุ </a:t>
            </a:r>
            <a:r>
              <a:rPr lang="en-US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,cancer size,staging,Death</a:t>
            </a:r>
            <a:endParaRPr lang="th-TH" dirty="0" smtClean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056" y="175717"/>
            <a:ext cx="2763683" cy="483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33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130" y="346597"/>
            <a:ext cx="3975585" cy="390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513615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29933" y="586585"/>
            <a:ext cx="4428445" cy="458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อุบัติการณ์ </a:t>
            </a:r>
            <a:r>
              <a:rPr lang="en-US" sz="2400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= 0.001 x </a:t>
            </a:r>
            <a:r>
              <a:rPr lang="th-TH" sz="2400" dirty="0" smtClean="0">
                <a:latin typeface="Cordia New" panose="020B0304020202020204" pitchFamily="34" charset="-34"/>
                <a:cs typeface="Cordia New" panose="020B0304020202020204" pitchFamily="34" charset="-34"/>
              </a:rPr>
              <a:t>รายได้ต่อหัว+33.827</a:t>
            </a:r>
            <a:endParaRPr lang="th-TH" sz="24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15461" y="1655520"/>
            <a:ext cx="503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USA</a:t>
            </a:r>
            <a:endParaRPr lang="th-TH" sz="12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62575" y="1794020"/>
            <a:ext cx="763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Norway</a:t>
            </a:r>
            <a:endParaRPr lang="th-TH" sz="1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7080" y="3335275"/>
            <a:ext cx="763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Thailand</a:t>
            </a:r>
            <a:endParaRPr lang="th-TH" sz="16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08475" y="2113635"/>
            <a:ext cx="916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Singapore</a:t>
            </a:r>
            <a:endParaRPr lang="th-TH" sz="1200" b="1" dirty="0">
              <a:solidFill>
                <a:srgbClr val="FF000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300828" y="3309960"/>
            <a:ext cx="2852407" cy="483430"/>
            <a:chOff x="1300828" y="3309960"/>
            <a:chExt cx="2852407" cy="483430"/>
          </a:xfrm>
        </p:grpSpPr>
        <p:cxnSp>
          <p:nvCxnSpPr>
            <p:cNvPr id="10" name="Straight Arrow Connector 9"/>
            <p:cNvCxnSpPr/>
            <p:nvPr/>
          </p:nvCxnSpPr>
          <p:spPr>
            <a:xfrm>
              <a:off x="1300828" y="3309960"/>
              <a:ext cx="2852407" cy="0"/>
            </a:xfrm>
            <a:prstGeom prst="straightConnector1">
              <a:avLst/>
            </a:prstGeom>
            <a:ln w="19050">
              <a:solidFill>
                <a:srgbClr val="FEA402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2192571" y="3424058"/>
              <a:ext cx="1450683" cy="369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th-TH" dirty="0" smtClean="0"/>
                <a:t>รายได้ต่อหัวสูงขึ้น</a:t>
              </a:r>
              <a:endParaRPr lang="th-TH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141250" y="2332539"/>
            <a:ext cx="494672" cy="1225440"/>
            <a:chOff x="4141250" y="2332539"/>
            <a:chExt cx="494672" cy="1225440"/>
          </a:xfrm>
        </p:grpSpPr>
        <p:cxnSp>
          <p:nvCxnSpPr>
            <p:cNvPr id="13" name="Straight Arrow Connector 12"/>
            <p:cNvCxnSpPr/>
            <p:nvPr/>
          </p:nvCxnSpPr>
          <p:spPr>
            <a:xfrm flipV="1">
              <a:off x="4141250" y="2380465"/>
              <a:ext cx="4966" cy="937069"/>
            </a:xfrm>
            <a:prstGeom prst="straightConnector1">
              <a:avLst/>
            </a:prstGeom>
            <a:ln w="12700">
              <a:solidFill>
                <a:srgbClr val="FF000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 rot="5400000">
              <a:off x="3838536" y="2760593"/>
              <a:ext cx="1225440" cy="36933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th-TH" dirty="0" smtClean="0"/>
                <a:t>อุบัติการณ์สูงขึ้น</a:t>
              </a:r>
              <a:endParaRPr lang="th-TH" dirty="0"/>
            </a:p>
          </p:txBody>
        </p:sp>
      </p:grpSp>
    </p:spTree>
    <p:extLst>
      <p:ext uri="{BB962C8B-B14F-4D97-AF65-F5344CB8AC3E}">
        <p14:creationId xmlns:p14="http://schemas.microsoft.com/office/powerpoint/2010/main" val="25922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615" y="93600"/>
            <a:ext cx="6217010" cy="704455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The Best for a few</a:t>
            </a:r>
            <a:endParaRPr lang="th-TH" b="1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068198"/>
            <a:ext cx="8245475" cy="3665538"/>
          </a:xfrm>
        </p:spPr>
        <p:txBody>
          <a:bodyPr/>
          <a:lstStyle/>
          <a:p>
            <a:pPr marL="0" indent="0">
              <a:buNone/>
            </a:pPr>
            <a:endParaRPr lang="th-TH" dirty="0" smtClean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33630" y="319514"/>
            <a:ext cx="2404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Mammogram </a:t>
            </a:r>
            <a:r>
              <a:rPr lang="th-TH" sz="2000" b="1" dirty="0" smtClean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เพื่อการ</a:t>
            </a:r>
          </a:p>
          <a:p>
            <a:pPr algn="ctr"/>
            <a:r>
              <a:rPr lang="th-TH" sz="2000" b="1" dirty="0" smtClean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คัดกรองทำได้จริง</a:t>
            </a:r>
            <a:endParaRPr lang="en-US" sz="2000" b="1" dirty="0" smtClean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 </a:t>
            </a:r>
            <a:r>
              <a:rPr lang="th-TH" sz="2000" b="1" dirty="0" smtClean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แสนรายต่อปี</a:t>
            </a:r>
            <a:endParaRPr lang="th-TH" sz="20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5450643" y="866224"/>
            <a:ext cx="3047792" cy="2163641"/>
            <a:chOff x="5450643" y="866224"/>
            <a:chExt cx="3047792" cy="2163641"/>
          </a:xfrm>
        </p:grpSpPr>
        <p:grpSp>
          <p:nvGrpSpPr>
            <p:cNvPr id="6" name="Group 5"/>
            <p:cNvGrpSpPr/>
            <p:nvPr/>
          </p:nvGrpSpPr>
          <p:grpSpPr>
            <a:xfrm>
              <a:off x="5946345" y="866224"/>
              <a:ext cx="2552090" cy="2163641"/>
              <a:chOff x="5946345" y="866224"/>
              <a:chExt cx="2552090" cy="2163641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46345" y="1307205"/>
                <a:ext cx="2552090" cy="1722660"/>
              </a:xfrm>
              <a:prstGeom prst="rect">
                <a:avLst/>
              </a:prstGeom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6130010" y="866224"/>
                <a:ext cx="211546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h-TH" sz="2400" b="1" dirty="0" smtClean="0">
                    <a:solidFill>
                      <a:schemeClr val="bg1"/>
                    </a:solidFill>
                    <a:latin typeface="Cordia New" panose="020B0304020202020204" pitchFamily="34" charset="-34"/>
                    <a:cs typeface="Cordia New" panose="020B0304020202020204" pitchFamily="34" charset="-34"/>
                  </a:rPr>
                  <a:t>มะเร็งระยแรก</a:t>
                </a:r>
                <a:endParaRPr lang="th-TH" sz="2400" b="1" dirty="0">
                  <a:solidFill>
                    <a:schemeClr val="bg1"/>
                  </a:solidFill>
                  <a:latin typeface="Cordia New" panose="020B0304020202020204" pitchFamily="34" charset="-34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13" name="Right Arrow 12"/>
            <p:cNvSpPr/>
            <p:nvPr/>
          </p:nvSpPr>
          <p:spPr>
            <a:xfrm>
              <a:off x="5450643" y="1908352"/>
              <a:ext cx="386996" cy="369804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rgbClr val="D68B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505249" y="903468"/>
            <a:ext cx="2836688" cy="2126397"/>
            <a:chOff x="2505249" y="903468"/>
            <a:chExt cx="2836688" cy="2126397"/>
          </a:xfrm>
        </p:grpSpPr>
        <p:sp>
          <p:nvSpPr>
            <p:cNvPr id="10" name="Right Arrow 9"/>
            <p:cNvSpPr/>
            <p:nvPr/>
          </p:nvSpPr>
          <p:spPr>
            <a:xfrm>
              <a:off x="2505249" y="1927290"/>
              <a:ext cx="386996" cy="369804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rgbClr val="D68B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2903537" y="903468"/>
              <a:ext cx="2438400" cy="2126397"/>
              <a:chOff x="2903537" y="903468"/>
              <a:chExt cx="2438400" cy="2126397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03537" y="1335177"/>
                <a:ext cx="2438400" cy="1694688"/>
              </a:xfrm>
              <a:prstGeom prst="rect">
                <a:avLst/>
              </a:prstGeom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3171743" y="903468"/>
                <a:ext cx="211546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h-TH" sz="2400" b="1" dirty="0" smtClean="0">
                    <a:solidFill>
                      <a:schemeClr val="bg1"/>
                    </a:solidFill>
                    <a:latin typeface="Cordia New" panose="020B0304020202020204" pitchFamily="34" charset="-34"/>
                    <a:cs typeface="Cordia New" panose="020B0304020202020204" pitchFamily="34" charset="-34"/>
                  </a:rPr>
                  <a:t>ก้อนขนาดเล็ก</a:t>
                </a:r>
                <a:endParaRPr lang="th-TH" sz="2400" b="1" dirty="0">
                  <a:solidFill>
                    <a:schemeClr val="bg1"/>
                  </a:solidFill>
                  <a:latin typeface="Cordia New" panose="020B0304020202020204" pitchFamily="34" charset="-34"/>
                  <a:cs typeface="Cordia New" panose="020B0304020202020204" pitchFamily="34" charset="-34"/>
                </a:endParaRPr>
              </a:p>
            </p:txBody>
          </p:sp>
        </p:grp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838" y="1312252"/>
            <a:ext cx="2441256" cy="1564908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968002" y="3138958"/>
            <a:ext cx="2965282" cy="1788914"/>
            <a:chOff x="3968002" y="3138958"/>
            <a:chExt cx="2965282" cy="1788914"/>
          </a:xfrm>
        </p:grpSpPr>
        <p:grpSp>
          <p:nvGrpSpPr>
            <p:cNvPr id="19" name="Group 18"/>
            <p:cNvGrpSpPr/>
            <p:nvPr/>
          </p:nvGrpSpPr>
          <p:grpSpPr>
            <a:xfrm>
              <a:off x="3968002" y="3316289"/>
              <a:ext cx="2965282" cy="1611583"/>
              <a:chOff x="3897293" y="3098037"/>
              <a:chExt cx="3270697" cy="1894460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97293" y="3258796"/>
                <a:ext cx="2314581" cy="1733701"/>
              </a:xfrm>
              <a:prstGeom prst="rect">
                <a:avLst/>
              </a:prstGeom>
            </p:spPr>
          </p:pic>
          <p:sp>
            <p:nvSpPr>
              <p:cNvPr id="16" name="Bent-Up Arrow 15"/>
              <p:cNvSpPr/>
              <p:nvPr/>
            </p:nvSpPr>
            <p:spPr>
              <a:xfrm rot="5400000" flipV="1">
                <a:off x="6121526" y="3268342"/>
                <a:ext cx="1216770" cy="876159"/>
              </a:xfrm>
              <a:prstGeom prst="bentUpArrow">
                <a:avLst/>
              </a:prstGeom>
              <a:solidFill>
                <a:srgbClr val="FFFF00"/>
              </a:solidFill>
              <a:ln>
                <a:solidFill>
                  <a:srgbClr val="D68B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4065174" y="3138958"/>
              <a:ext cx="19462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000" b="1" dirty="0" smtClean="0">
                  <a:solidFill>
                    <a:schemeClr val="bg1"/>
                  </a:solidFill>
                </a:rPr>
                <a:t>เพิ่มอัตราการรอดชีวิต</a:t>
              </a:r>
              <a:endParaRPr lang="th-TH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246313" y="2916179"/>
            <a:ext cx="2406512" cy="2084536"/>
            <a:chOff x="1246313" y="2916179"/>
            <a:chExt cx="2406512" cy="2084536"/>
          </a:xfrm>
        </p:grpSpPr>
        <p:grpSp>
          <p:nvGrpSpPr>
            <p:cNvPr id="22" name="Group 21"/>
            <p:cNvGrpSpPr/>
            <p:nvPr/>
          </p:nvGrpSpPr>
          <p:grpSpPr>
            <a:xfrm>
              <a:off x="1246313" y="3261658"/>
              <a:ext cx="2406512" cy="1739057"/>
              <a:chOff x="1172686" y="3222844"/>
              <a:chExt cx="2406512" cy="1739057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2686" y="3222844"/>
                <a:ext cx="1762453" cy="1739057"/>
              </a:xfrm>
              <a:prstGeom prst="rect">
                <a:avLst/>
              </a:prstGeom>
            </p:spPr>
          </p:pic>
          <p:sp>
            <p:nvSpPr>
              <p:cNvPr id="17" name="Left Arrow 16"/>
              <p:cNvSpPr/>
              <p:nvPr/>
            </p:nvSpPr>
            <p:spPr>
              <a:xfrm>
                <a:off x="3121083" y="3758652"/>
                <a:ext cx="458115" cy="458115"/>
              </a:xfrm>
              <a:prstGeom prst="leftArrow">
                <a:avLst/>
              </a:prstGeom>
              <a:solidFill>
                <a:srgbClr val="FFFF00"/>
              </a:solidFill>
              <a:ln>
                <a:solidFill>
                  <a:srgbClr val="D68B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1287847" y="2916179"/>
              <a:ext cx="15181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000" b="1" dirty="0" smtClean="0">
                  <a:solidFill>
                    <a:schemeClr val="bg1"/>
                  </a:solidFill>
                </a:rPr>
                <a:t>เพิ่มคุณภาพชีวิต</a:t>
              </a:r>
              <a:endParaRPr lang="th-TH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967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4" y="223405"/>
            <a:ext cx="5344675" cy="653164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Better for the most - KPI</a:t>
            </a:r>
            <a:endParaRPr lang="th-TH" b="1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044575"/>
            <a:ext cx="8245475" cy="3665538"/>
          </a:xfrm>
        </p:spPr>
        <p:txBody>
          <a:bodyPr/>
          <a:lstStyle/>
          <a:p>
            <a:pPr marL="0" indent="0">
              <a:buNone/>
            </a:pPr>
            <a:endParaRPr lang="th-TH" dirty="0" smtClean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60" y="1350110"/>
            <a:ext cx="2050971" cy="16797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537" y="1335177"/>
            <a:ext cx="2438400" cy="16946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345" y="1307205"/>
            <a:ext cx="2552090" cy="17226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232" y="3440361"/>
            <a:ext cx="1476270" cy="145667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248" y="3447237"/>
            <a:ext cx="2061621" cy="1544225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2431886" y="1927290"/>
            <a:ext cx="386996" cy="369804"/>
          </a:xfrm>
          <a:prstGeom prst="rightArrow">
            <a:avLst/>
          </a:prstGeom>
          <a:solidFill>
            <a:srgbClr val="FFFF00"/>
          </a:solidFill>
          <a:ln>
            <a:solidFill>
              <a:srgbClr val="D68B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TextBox 10"/>
          <p:cNvSpPr txBox="1"/>
          <p:nvPr/>
        </p:nvSpPr>
        <p:spPr>
          <a:xfrm>
            <a:off x="688065" y="917641"/>
            <a:ext cx="1267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BSE 80+%</a:t>
            </a:r>
            <a:endParaRPr lang="th-TH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30010" y="866224"/>
            <a:ext cx="2115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มะเร็งระยแรก</a:t>
            </a:r>
            <a:r>
              <a:rPr lang="en-US" sz="2400" b="1" dirty="0" smtClean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70+%</a:t>
            </a:r>
            <a:endParaRPr lang="th-TH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5450643" y="1908352"/>
            <a:ext cx="386996" cy="369804"/>
          </a:xfrm>
          <a:prstGeom prst="rightArrow">
            <a:avLst/>
          </a:prstGeom>
          <a:solidFill>
            <a:srgbClr val="FFFF00"/>
          </a:solidFill>
          <a:ln>
            <a:solidFill>
              <a:srgbClr val="D68B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TextBox 14"/>
          <p:cNvSpPr txBox="1"/>
          <p:nvPr/>
        </p:nvSpPr>
        <p:spPr>
          <a:xfrm>
            <a:off x="3171743" y="903468"/>
            <a:ext cx="2115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ก้อนขนาดเล็ก</a:t>
            </a:r>
            <a:r>
              <a:rPr lang="en-US" sz="2400" b="1" dirty="0" smtClean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40+%</a:t>
            </a:r>
            <a:endParaRPr lang="th-TH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Bent-Up Arrow 15"/>
          <p:cNvSpPr/>
          <p:nvPr/>
        </p:nvSpPr>
        <p:spPr>
          <a:xfrm rot="5400000" flipV="1">
            <a:off x="6121524" y="3268340"/>
            <a:ext cx="1216770" cy="876159"/>
          </a:xfrm>
          <a:prstGeom prst="bentUpArrow">
            <a:avLst/>
          </a:prstGeom>
          <a:solidFill>
            <a:srgbClr val="FFFF00"/>
          </a:solidFill>
          <a:ln>
            <a:solidFill>
              <a:srgbClr val="D68B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Left Arrow 16"/>
          <p:cNvSpPr/>
          <p:nvPr/>
        </p:nvSpPr>
        <p:spPr>
          <a:xfrm>
            <a:off x="3197655" y="3793390"/>
            <a:ext cx="458115" cy="458115"/>
          </a:xfrm>
          <a:prstGeom prst="leftArrow">
            <a:avLst/>
          </a:prstGeom>
          <a:solidFill>
            <a:srgbClr val="FFFF00"/>
          </a:solidFill>
          <a:ln>
            <a:solidFill>
              <a:srgbClr val="D68B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4" name="TextBox 13"/>
          <p:cNvSpPr txBox="1"/>
          <p:nvPr/>
        </p:nvSpPr>
        <p:spPr>
          <a:xfrm>
            <a:off x="4065174" y="3138958"/>
            <a:ext cx="19462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chemeClr val="bg1"/>
                </a:solidFill>
              </a:rPr>
              <a:t>เพิ่มอัตราการรอดชีวิต</a:t>
            </a:r>
            <a:endParaRPr lang="th-TH" sz="20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31597" y="3072300"/>
            <a:ext cx="15181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chemeClr val="bg1"/>
                </a:solidFill>
              </a:rPr>
              <a:t>เพิ่มคุณภาพชีวิต</a:t>
            </a:r>
            <a:endParaRPr lang="th-TH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40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044575"/>
            <a:ext cx="8245475" cy="3665538"/>
          </a:xfrm>
        </p:spPr>
        <p:txBody>
          <a:bodyPr/>
          <a:lstStyle/>
          <a:p>
            <a:pPr marL="0" indent="0">
              <a:buNone/>
            </a:pPr>
            <a:endParaRPr lang="th-TH" dirty="0" smtClean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7478" y="410438"/>
            <a:ext cx="960703" cy="82781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80384" y="80116"/>
            <a:ext cx="1267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BSE 80+%</a:t>
            </a:r>
            <a:endParaRPr lang="th-TH" b="1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5" y="1414063"/>
            <a:ext cx="2798358" cy="186090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5" y="3512215"/>
            <a:ext cx="2207360" cy="165552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961" y="1414063"/>
            <a:ext cx="2606676" cy="3208216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448965" y="100215"/>
            <a:ext cx="6978448" cy="1313848"/>
            <a:chOff x="907080" y="-176940"/>
            <a:chExt cx="5634290" cy="1313848"/>
          </a:xfrm>
        </p:grpSpPr>
        <p:sp>
          <p:nvSpPr>
            <p:cNvPr id="20" name="Right Arrow 19"/>
            <p:cNvSpPr/>
            <p:nvPr/>
          </p:nvSpPr>
          <p:spPr>
            <a:xfrm>
              <a:off x="907080" y="-176940"/>
              <a:ext cx="5057321" cy="131384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54810" y="147188"/>
              <a:ext cx="48865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000" b="1" dirty="0" smtClean="0">
                  <a:solidFill>
                    <a:schemeClr val="bg1"/>
                  </a:solidFill>
                </a:rPr>
                <a:t>วิธีดำเนินการ (อบรม)</a:t>
              </a:r>
              <a:endParaRPr lang="th-TH" sz="40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265" y="1488874"/>
            <a:ext cx="2665475" cy="199910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050" y="3117722"/>
            <a:ext cx="2786277" cy="185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21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044575"/>
            <a:ext cx="8245475" cy="3665538"/>
          </a:xfrm>
        </p:spPr>
        <p:txBody>
          <a:bodyPr/>
          <a:lstStyle/>
          <a:p>
            <a:pPr marL="0" indent="0">
              <a:buNone/>
            </a:pPr>
            <a:endParaRPr lang="th-TH" dirty="0" smtClean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7478" y="410438"/>
            <a:ext cx="960703" cy="82781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80384" y="80116"/>
            <a:ext cx="1267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BSE 80+%</a:t>
            </a:r>
            <a:endParaRPr lang="th-TH" b="1" dirty="0">
              <a:solidFill>
                <a:schemeClr val="bg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448965" y="100215"/>
            <a:ext cx="6978448" cy="1313848"/>
            <a:chOff x="907080" y="-176940"/>
            <a:chExt cx="5634290" cy="1313848"/>
          </a:xfrm>
        </p:grpSpPr>
        <p:sp>
          <p:nvSpPr>
            <p:cNvPr id="20" name="Right Arrow 19"/>
            <p:cNvSpPr/>
            <p:nvPr/>
          </p:nvSpPr>
          <p:spPr>
            <a:xfrm>
              <a:off x="907080" y="-176940"/>
              <a:ext cx="5057321" cy="131384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54810" y="147188"/>
              <a:ext cx="48865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000" b="1" dirty="0" smtClean="0">
                  <a:solidFill>
                    <a:schemeClr val="bg1"/>
                  </a:solidFill>
                </a:rPr>
                <a:t>วิธีดำเนินการ (ออกหน่วย)</a:t>
              </a:r>
              <a:endParaRPr lang="th-TH" sz="40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75" y="1188795"/>
            <a:ext cx="2692580" cy="20194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36" y="3088328"/>
            <a:ext cx="2638119" cy="19785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029" y="1445406"/>
            <a:ext cx="4555891" cy="341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64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401880"/>
            <a:ext cx="4886564" cy="64282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h-TH" sz="2800" b="1" i="1" dirty="0" smtClean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นำ </a:t>
            </a:r>
            <a:r>
              <a:rPr lang="en-US" sz="2800" b="1" i="1" dirty="0" smtClean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Targeted Breast Ultrasound </a:t>
            </a:r>
            <a:r>
              <a:rPr lang="th-TH" sz="2800" b="1" i="1" dirty="0" smtClean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มาคั่นกลาง</a:t>
            </a:r>
            <a:endParaRPr lang="th-TH" sz="2800" b="1" i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044575"/>
            <a:ext cx="8245475" cy="3665538"/>
          </a:xfrm>
        </p:spPr>
        <p:txBody>
          <a:bodyPr/>
          <a:lstStyle/>
          <a:p>
            <a:pPr marL="0" indent="0">
              <a:buNone/>
            </a:pPr>
            <a:endParaRPr lang="th-TH" dirty="0" smtClean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296260" y="1227272"/>
            <a:ext cx="8398775" cy="2744104"/>
            <a:chOff x="296260" y="866224"/>
            <a:chExt cx="8398775" cy="274410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6260" y="1350110"/>
              <a:ext cx="2050971" cy="1679755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88065" y="917641"/>
              <a:ext cx="12673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BSE </a:t>
              </a:r>
              <a:endParaRPr lang="th-TH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755058" y="866224"/>
              <a:ext cx="29399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Cordia New" panose="020B0304020202020204" pitchFamily="34" charset="-34"/>
                  <a:cs typeface="Cordia New" panose="020B0304020202020204" pitchFamily="34" charset="-34"/>
                </a:rPr>
                <a:t>Mammogram </a:t>
              </a:r>
              <a:r>
                <a:rPr lang="th-TH" sz="2400" b="1" dirty="0" smtClean="0">
                  <a:solidFill>
                    <a:schemeClr val="bg1"/>
                  </a:solidFill>
                  <a:latin typeface="Cordia New" panose="020B0304020202020204" pitchFamily="34" charset="-34"/>
                  <a:cs typeface="Cordia New" panose="020B0304020202020204" pitchFamily="34" charset="-34"/>
                </a:rPr>
                <a:t>เพื่อการวินิจฉัย</a:t>
              </a:r>
              <a:endPara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87656" y="1365133"/>
              <a:ext cx="2441256" cy="1564908"/>
            </a:xfrm>
            <a:prstGeom prst="rect">
              <a:avLst/>
            </a:prstGeom>
          </p:spPr>
        </p:pic>
        <p:grpSp>
          <p:nvGrpSpPr>
            <p:cNvPr id="22" name="Group 21"/>
            <p:cNvGrpSpPr/>
            <p:nvPr/>
          </p:nvGrpSpPr>
          <p:grpSpPr>
            <a:xfrm>
              <a:off x="907080" y="2999508"/>
              <a:ext cx="6609766" cy="610820"/>
              <a:chOff x="907080" y="2999508"/>
              <a:chExt cx="6609766" cy="610820"/>
            </a:xfrm>
          </p:grpSpPr>
          <p:sp>
            <p:nvSpPr>
              <p:cNvPr id="20" name="Bent-Up Arrow 19"/>
              <p:cNvSpPr/>
              <p:nvPr/>
            </p:nvSpPr>
            <p:spPr>
              <a:xfrm>
                <a:off x="1059785" y="2999508"/>
                <a:ext cx="6457061" cy="610820"/>
              </a:xfrm>
              <a:prstGeom prst="bentUpArrow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21" name="Down Arrow 20"/>
              <p:cNvSpPr/>
              <p:nvPr/>
            </p:nvSpPr>
            <p:spPr>
              <a:xfrm>
                <a:off x="907080" y="3029865"/>
                <a:ext cx="305410" cy="580463"/>
              </a:xfrm>
              <a:prstGeom prst="downArrow">
                <a:avLst/>
              </a:prstGeom>
              <a:solidFill>
                <a:srgbClr val="FFFF00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</p:grpSp>
      <p:grpSp>
        <p:nvGrpSpPr>
          <p:cNvPr id="26" name="Group 25"/>
          <p:cNvGrpSpPr/>
          <p:nvPr/>
        </p:nvGrpSpPr>
        <p:grpSpPr>
          <a:xfrm>
            <a:off x="754375" y="1264516"/>
            <a:ext cx="7369127" cy="3597809"/>
            <a:chOff x="754375" y="1264516"/>
            <a:chExt cx="7369127" cy="3597809"/>
          </a:xfrm>
        </p:grpSpPr>
        <p:grpSp>
          <p:nvGrpSpPr>
            <p:cNvPr id="24" name="Group 23"/>
            <p:cNvGrpSpPr/>
            <p:nvPr/>
          </p:nvGrpSpPr>
          <p:grpSpPr>
            <a:xfrm>
              <a:off x="2431886" y="1264516"/>
              <a:ext cx="3514459" cy="2160177"/>
              <a:chOff x="2431886" y="903468"/>
              <a:chExt cx="3514459" cy="2160177"/>
            </a:xfrm>
          </p:grpSpPr>
          <p:sp>
            <p:nvSpPr>
              <p:cNvPr id="10" name="Right Arrow 9"/>
              <p:cNvSpPr/>
              <p:nvPr/>
            </p:nvSpPr>
            <p:spPr>
              <a:xfrm>
                <a:off x="2431886" y="1927290"/>
                <a:ext cx="386996" cy="369804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D68B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3" name="Right Arrow 12"/>
              <p:cNvSpPr/>
              <p:nvPr/>
            </p:nvSpPr>
            <p:spPr>
              <a:xfrm>
                <a:off x="5559349" y="1908352"/>
                <a:ext cx="386996" cy="369804"/>
              </a:xfrm>
              <a:prstGeom prst="rightArrow">
                <a:avLst/>
              </a:prstGeom>
              <a:solidFill>
                <a:srgbClr val="FFFF00"/>
              </a:solidFill>
              <a:ln>
                <a:solidFill>
                  <a:srgbClr val="D68B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3029179" y="903468"/>
                <a:ext cx="239987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h-TH" sz="2400" b="1" dirty="0" smtClean="0">
                    <a:solidFill>
                      <a:schemeClr val="bg1"/>
                    </a:solidFill>
                    <a:latin typeface="Cordia New" panose="020B0304020202020204" pitchFamily="34" charset="-34"/>
                    <a:cs typeface="Cordia New" panose="020B0304020202020204" pitchFamily="34" charset="-34"/>
                  </a:rPr>
                  <a:t>อัลตราซาวด์เฉพาะจุด</a:t>
                </a:r>
                <a:endParaRPr lang="th-TH" sz="2400" b="1" dirty="0">
                  <a:solidFill>
                    <a:schemeClr val="bg1"/>
                  </a:solidFill>
                  <a:latin typeface="Cordia New" panose="020B0304020202020204" pitchFamily="34" charset="-34"/>
                  <a:cs typeface="Cordia New" panose="020B0304020202020204" pitchFamily="34" charset="-34"/>
                </a:endParaRPr>
              </a:p>
            </p:txBody>
          </p:sp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92245" y="1350110"/>
                <a:ext cx="2568694" cy="1713535"/>
              </a:xfrm>
              <a:prstGeom prst="rect">
                <a:avLst/>
              </a:prstGeom>
            </p:spPr>
          </p:pic>
        </p:grpSp>
        <p:sp>
          <p:nvSpPr>
            <p:cNvPr id="25" name="TextBox 24"/>
            <p:cNvSpPr txBox="1"/>
            <p:nvPr/>
          </p:nvSpPr>
          <p:spPr>
            <a:xfrm>
              <a:off x="754375" y="4154439"/>
              <a:ext cx="7369127" cy="707886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th-TH" sz="2000" b="1" dirty="0" smtClean="0">
                  <a:solidFill>
                    <a:schemeClr val="bg1"/>
                  </a:solidFill>
                </a:rPr>
                <a:t>แมมโมแกรมเพื่อการคัดกรอง (ไม่มีอาการ/อาการแสดง) ตรวจ 1000 ราย พบมะเร็ง 9.5 ราย</a:t>
              </a:r>
            </a:p>
            <a:p>
              <a:r>
                <a:rPr lang="th-TH" sz="2000" b="1" dirty="0" smtClean="0">
                  <a:solidFill>
                    <a:schemeClr val="bg1"/>
                  </a:solidFill>
                </a:rPr>
                <a:t>แมมโมแกรมเพื่อการวินิจฉัย (มีอาการ/อาการแสดง)  ตรวจ 1000 ราย พบมะเร็งเต้านม 101 ราย </a:t>
              </a:r>
              <a:endParaRPr lang="th-TH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711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365" y="1375837"/>
            <a:ext cx="2661238" cy="354831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044575"/>
            <a:ext cx="8245475" cy="3665538"/>
          </a:xfrm>
        </p:spPr>
        <p:txBody>
          <a:bodyPr/>
          <a:lstStyle/>
          <a:p>
            <a:pPr marL="0" indent="0">
              <a:buNone/>
            </a:pPr>
            <a:endParaRPr lang="th-TH" dirty="0" smtClean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478" y="410438"/>
            <a:ext cx="960703" cy="82781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680384" y="80116"/>
            <a:ext cx="1267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BSE 80+%</a:t>
            </a:r>
            <a:endParaRPr lang="th-TH" b="1" dirty="0">
              <a:solidFill>
                <a:schemeClr val="bg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448965" y="100215"/>
            <a:ext cx="6978448" cy="1313848"/>
            <a:chOff x="907080" y="-176940"/>
            <a:chExt cx="5634290" cy="1313848"/>
          </a:xfrm>
        </p:grpSpPr>
        <p:sp>
          <p:nvSpPr>
            <p:cNvPr id="20" name="Right Arrow 19"/>
            <p:cNvSpPr/>
            <p:nvPr/>
          </p:nvSpPr>
          <p:spPr>
            <a:xfrm>
              <a:off x="907080" y="-176940"/>
              <a:ext cx="5057321" cy="131384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54810" y="147188"/>
              <a:ext cx="48865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000" b="1" dirty="0" smtClean="0">
                  <a:solidFill>
                    <a:schemeClr val="bg1"/>
                  </a:solidFill>
                </a:rPr>
                <a:t>วิธีดำเนินการ (สอนการใช้ </a:t>
              </a:r>
              <a:r>
                <a:rPr lang="en-US" sz="4000" b="1" dirty="0" smtClean="0">
                  <a:solidFill>
                    <a:schemeClr val="bg1"/>
                  </a:solidFill>
                  <a:latin typeface="Cordia New" panose="020B0304020202020204" pitchFamily="34" charset="-34"/>
                  <a:cs typeface="Cordia New" panose="020B0304020202020204" pitchFamily="34" charset="-34"/>
                </a:rPr>
                <a:t>App</a:t>
              </a:r>
              <a:r>
                <a:rPr lang="th-TH" sz="4000" b="1" dirty="0" smtClean="0">
                  <a:solidFill>
                    <a:schemeClr val="bg1"/>
                  </a:solidFill>
                </a:rPr>
                <a:t>)</a:t>
              </a:r>
              <a:endParaRPr lang="th-TH" sz="40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10" y="2419045"/>
            <a:ext cx="3431848" cy="25738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3" y="1137808"/>
            <a:ext cx="1732257" cy="23096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402" y="1108653"/>
            <a:ext cx="2968828" cy="222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9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524</Words>
  <Application>Microsoft Office PowerPoint</Application>
  <PresentationFormat>On-screen Show (16:9)</PresentationFormat>
  <Paragraphs>77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Angsana New</vt:lpstr>
      <vt:lpstr>Arial</vt:lpstr>
      <vt:lpstr>Calibri</vt:lpstr>
      <vt:lpstr>Cordia New</vt:lpstr>
      <vt:lpstr>Office Theme</vt:lpstr>
      <vt:lpstr>การกำกับติดตามและการพัฒนาผลการดำเนินงานโครงการสืบสานพระราชปณิธานสมเด็จย่าต้านภัยมะเร็งเต้านม (19 มีค.2564)</vt:lpstr>
      <vt:lpstr>ปัจจัยเสี่ยงที่สำคัญของมะเร็งเต้านมควบคุมได้ยาก</vt:lpstr>
      <vt:lpstr>PowerPoint Presentation</vt:lpstr>
      <vt:lpstr>The Best for a few</vt:lpstr>
      <vt:lpstr>Better for the most - KPI</vt:lpstr>
      <vt:lpstr>PowerPoint Presentation</vt:lpstr>
      <vt:lpstr>PowerPoint Presentation</vt:lpstr>
      <vt:lpstr>นำ Targeted Breast Ultrasound มาคั่นกลาง</vt:lpstr>
      <vt:lpstr>PowerPoint Presentation</vt:lpstr>
      <vt:lpstr>BSE App</vt:lpstr>
      <vt:lpstr>PowerPoint Presentation</vt:lpstr>
      <vt:lpstr>PowerPoint Presentation</vt:lpstr>
      <vt:lpstr>โปรแกรม Breast Cancer</vt:lpstr>
      <vt:lpstr>PowerPoint Presentation</vt:lpstr>
      <vt:lpstr>PowerPoint Presentation</vt:lpstr>
      <vt:lpstr>PowerPoint Presentation</vt:lpstr>
      <vt:lpstr>ช่วยกันลด Missing Value</vt:lpstr>
      <vt:lpstr>ช่วยกันลด Missing Value</vt:lpstr>
      <vt:lpstr>ช่วยกันลด Missing Value</vt:lpstr>
      <vt:lpstr>Monitor BSE รายเขต/จังหวัด/อำเภอ/ตำบล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2017-07-10T14:05:18Z</dcterms:created>
  <dcterms:modified xsi:type="dcterms:W3CDTF">2021-03-21T02:48:31Z</dcterms:modified>
</cp:coreProperties>
</file>